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5" r:id="rId1"/>
  </p:sldMasterIdLst>
  <p:notesMasterIdLst>
    <p:notesMasterId r:id="rId30"/>
  </p:notesMasterIdLst>
  <p:sldIdLst>
    <p:sldId id="256" r:id="rId2"/>
    <p:sldId id="28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7" autoAdjust="0"/>
    <p:restoredTop sz="88235"/>
  </p:normalViewPr>
  <p:slideViewPr>
    <p:cSldViewPr snapToGrid="0" snapToObjects="1">
      <p:cViewPr varScale="1">
        <p:scale>
          <a:sx n="76" d="100"/>
          <a:sy n="76" d="100"/>
        </p:scale>
        <p:origin x="1044" y="102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95288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</a:t>
            </a:r>
            <a:r>
              <a:rPr lang="en-US" baseline="0" dirty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799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3324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127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468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739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848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085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2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926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138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642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8851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3" name="Shape 3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1869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2124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7807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37180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557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58660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04999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6888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242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58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837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3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7711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435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971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82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9798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805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5779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846757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8907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3157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68491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35884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84035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931900" cy="1750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4972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032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4470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2875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727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134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228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738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590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5955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78C1AF-2D02-48A4-86DC-1347729277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39BD2EE-56F2-4951-9459-03CCB70183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2888341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.org/tutorial/datastructure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gorith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Data_structure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1858184" y="2643189"/>
            <a:ext cx="12539631" cy="27745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lecture 9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Lists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10922000" y="7075489"/>
            <a:ext cx="3524399" cy="7350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Vladislav </a:t>
            </a:r>
            <a:r>
              <a:rPr lang="en-US" sz="3200" dirty="0" err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Karyukin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1445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How Long is a List?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4882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takes 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a parameter and returns the number of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elements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Actually </a:t>
            </a:r>
            <a:r>
              <a:rPr lang="en-US" sz="34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tells us the number of elements of any set or sequence (such as a string...)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9239250" y="3543301"/>
            <a:ext cx="6119700" cy="397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2, 'joe',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the </a:t>
            </a:r>
            <a:r>
              <a:rPr lang="en-US" sz="7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916613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range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returns a list of numbers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range from zero to one less than the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construct an index loop using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an integer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iterator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7726200" y="3022600"/>
            <a:ext cx="78437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Tale of Two Loops...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584950" y="3118400"/>
            <a:ext cx="7175700" cy="3594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'Happy New Year:',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'Happy New Year:', 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50" name="Shape 250"/>
          <p:cNvSpPr txBox="1"/>
          <p:nvPr/>
        </p:nvSpPr>
        <p:spPr>
          <a:xfrm>
            <a:off x="8105725" y="5652525"/>
            <a:ext cx="5591699" cy="213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8105725" y="2509825"/>
            <a:ext cx="78888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['Joseph', 'Glenn',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range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(friends))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[0, 1, 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Concatenating</a:t>
            </a:r>
            <a:r>
              <a:rPr lang="en-US" sz="7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Using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idx="1"/>
          </p:nvPr>
        </p:nvSpPr>
        <p:spPr>
          <a:xfrm>
            <a:off x="1778000" y="2933702"/>
            <a:ext cx="5410200" cy="2603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create a new list by adding two ex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ting lists together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9714275" y="2714100"/>
            <a:ext cx="49659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[1, 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[4, 5,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b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3, 4, 5, 6]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2, 3]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Can Be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Sliced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962200" y="2875600"/>
            <a:ext cx="69416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[9, 41, 12, 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[41,12]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[3, 74, 15]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[9, 41, 12, 3, 74, 15]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8506725" y="4033425"/>
            <a:ext cx="5465399" cy="2197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 Just like in strings, the second number is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 to but not including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Methods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1918550" y="3110400"/>
            <a:ext cx="120428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&lt;type 'list'&gt;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2913200" y="7123112"/>
            <a:ext cx="1041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http://docs.python.org/tutorial/datastructures.html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Building a 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 from 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cratch</a:t>
            </a:r>
          </a:p>
        </p:txBody>
      </p:sp>
      <p:sp>
        <p:nvSpPr>
          <p:cNvPr id="278" name="Shape 27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302375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create an empty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then add elements using 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append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method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stays in order and new elements are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added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at the end of 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8367175" y="2990850"/>
            <a:ext cx="74555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('book')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['book', 99]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('cookie')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['book', 99, 'cookie']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Something in a List?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573838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provides two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let you check if an item is in a list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are logical operators that return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They do not modify the list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8585238" y="2940050"/>
            <a:ext cx="7131013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9, 21, 10, 16]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15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 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some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are in Order</a:t>
            </a:r>
          </a:p>
        </p:txBody>
      </p:sp>
      <p:sp>
        <p:nvSpPr>
          <p:cNvPr id="292" name="Shape 292"/>
          <p:cNvSpPr txBox="1">
            <a:spLocks noGrp="1"/>
          </p:cNvSpPr>
          <p:nvPr>
            <p:ph idx="1"/>
          </p:nvPr>
        </p:nvSpPr>
        <p:spPr>
          <a:xfrm>
            <a:off x="622301" y="2603500"/>
            <a:ext cx="5524500" cy="57022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5906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can hold many items and keeps those items in the order until we do something to change the order</a:t>
            </a:r>
          </a:p>
          <a:p>
            <a:pPr marL="1104900" marR="0" lvl="0" indent="-5906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can be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b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(i.e., change its order)</a:t>
            </a:r>
          </a:p>
          <a:p>
            <a:pPr marL="1104900" marR="0" lvl="0" indent="-5906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method (unlike in strings) means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 yourself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6771475" y="3041075"/>
            <a:ext cx="8976525" cy="4365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'Joseph', 'Glenn', 'Sally'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.sort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['Glenn', 'Joseph', 'Sally']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Built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Functions and Lists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5802313" cy="4940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are a number of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built into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take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parameters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the loops we built?  These are much simpler.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7929600" y="2455850"/>
            <a:ext cx="7885799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[3, 41, 12, 9, 74, 15]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74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154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)/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25.6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299203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Programming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idx="1"/>
          </p:nvPr>
        </p:nvSpPr>
        <p:spPr>
          <a:xfrm>
            <a:off x="1155700" y="2857500"/>
            <a:ext cx="13760450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Algorithm</a:t>
            </a:r>
          </a:p>
          <a:p>
            <a:pPr marL="304800" lvl="1" indent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en-US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A set of rules or steps used to solve a problem</a:t>
            </a:r>
          </a:p>
          <a:p>
            <a:pPr marL="749300" lvl="1" indent="-444500">
              <a:spcBef>
                <a:spcPts val="0"/>
              </a:spcBef>
              <a:spcAft>
                <a:spcPts val="1000"/>
              </a:spcAft>
              <a:buSzPct val="100000"/>
            </a:pPr>
            <a:endParaRPr lang="en-US" sz="32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Data Structure</a:t>
            </a:r>
          </a:p>
          <a:p>
            <a:pPr marL="304800" lvl="1" indent="0"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 A particular way of organizing data in a computer</a:t>
            </a:r>
            <a:endParaRPr lang="en-U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767449" y="6941246"/>
            <a:ext cx="797365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hlinkClick r:id="rId3"/>
              </a:rPr>
              <a:t>https://en.wikipedia.org/wiki/Algorithm</a:t>
            </a:r>
            <a:endParaRPr lang="en-US" sz="3200" dirty="0">
              <a:solidFill>
                <a:srgbClr val="FFFF00"/>
              </a:solidFill>
            </a:endParaRPr>
          </a:p>
          <a:p>
            <a:pPr algn="r"/>
            <a:r>
              <a:rPr lang="en-US" sz="3200" dirty="0">
                <a:solidFill>
                  <a:srgbClr val="FFFF00"/>
                </a:solidFill>
                <a:hlinkClick r:id="rId4"/>
              </a:rPr>
              <a:t>https://en.wikipedia.org/wiki/Data_structure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444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/>
        </p:nvSpPr>
        <p:spPr>
          <a:xfrm>
            <a:off x="7314550" y="4800524"/>
            <a:ext cx="8127900" cy="3987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'done'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numlist.append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(value)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average = sum(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 /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numlist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print('Average:', average)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697125" y="1031888"/>
            <a:ext cx="8127900" cy="4835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total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while True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== 'done' : 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value = float(</a:t>
            </a:r>
            <a:r>
              <a:rPr lang="en-US" sz="26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total = total + value 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average = total / count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print('Average:', average)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x="9308725" y="828688"/>
            <a:ext cx="5435700" cy="286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a number: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Average: 5.66666666667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Best Friends: Strings and Lists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498600" y="2349500"/>
            <a:ext cx="67491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'With three words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['With', 'three', 'words']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9398000" y="2292350"/>
            <a:ext cx="64509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['With', 'three', 'words']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With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Three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457200" y="7194550"/>
            <a:ext cx="151256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breaks a string into parts and produces a list of strings.  We think of these as words.  We can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access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particular word or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all the words.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965199" y="1085851"/>
            <a:ext cx="9364664" cy="702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'A lot               of spaces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etc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['A', 'lot', 'of', 'spaces']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first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second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;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third</a:t>
            </a:r>
            <a:r>
              <a:rPr lang="en-US" sz="2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first;second;third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';'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['first', 'second', 'third']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6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9226644" y="2031185"/>
            <a:ext cx="6490311" cy="467672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you do not specify a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delimiter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multiple spaces are treated like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 delimiter</a:t>
            </a:r>
          </a:p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-4191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●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specify what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delimiter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character to use in the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splitting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2526075" y="2058975"/>
            <a:ext cx="8889299" cy="33243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not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 ') :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[2]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400" b="1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27" name="Shape 327"/>
          <p:cNvSpPr txBox="1"/>
          <p:nvPr/>
        </p:nvSpPr>
        <p:spPr>
          <a:xfrm>
            <a:off x="13538200" y="2330450"/>
            <a:ext cx="8160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Sat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Fri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...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642650" y="945775"/>
            <a:ext cx="130700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stephen.marquard@uct.ac.za </a:t>
            </a:r>
            <a:r>
              <a:rPr lang="en-US" sz="3600" b="0" i="0" u="none" strike="noStrike" cap="none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Sat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Jan  5 09:14:16 2008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1212375" y="6000750"/>
            <a:ext cx="142832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'From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words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['From', 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'Sat', 'Jan', '5', '09:14:16', '2008']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35" name="Shape 335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1900" cy="12969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we split a line one way, and then grab one of the pieces of the line and split that piece again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38" name="Shape 338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7336425" y="58357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6" name="Shape 346"/>
          <p:cNvSpPr txBox="1"/>
          <p:nvPr/>
        </p:nvSpPr>
        <p:spPr>
          <a:xfrm>
            <a:off x="1155700" y="4506450"/>
            <a:ext cx="131826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1155700" y="5289200"/>
            <a:ext cx="5169599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53" name="Shape 353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Sat Jan  5 09:14:16 2008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1155700" y="54416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 New"/>
              </a:rPr>
              <a:t>print pieces[1]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Double Split Pattern</a:t>
            </a:r>
          </a:p>
        </p:txBody>
      </p:sp>
      <p:sp>
        <p:nvSpPr>
          <p:cNvPr id="364" name="Shape 364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['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1155700" y="5594000"/>
            <a:ext cx="6179100" cy="1889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words = 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.split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email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pieces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email.split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pieces[1]</a:t>
            </a:r>
            <a:r>
              <a:rPr lang="en-US" sz="24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2400" b="1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7" name="Shape 367"/>
          <p:cNvSpPr txBox="1"/>
          <p:nvPr/>
        </p:nvSpPr>
        <p:spPr>
          <a:xfrm>
            <a:off x="7336425" y="57595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8" name="Shape 368"/>
          <p:cNvSpPr txBox="1"/>
          <p:nvPr/>
        </p:nvSpPr>
        <p:spPr>
          <a:xfrm>
            <a:off x="7246300" y="67669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Summary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74275" y="2733900"/>
            <a:ext cx="74505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lvl="0" indent="-394462" rtl="0">
              <a:spcBef>
                <a:spcPts val="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Concept of a collection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and definite loops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Indexing and lookup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mutability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Functions: </a:t>
            </a:r>
            <a:r>
              <a:rPr lang="en-US" sz="3600" dirty="0" err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min, max, sum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7932975" y="2733900"/>
            <a:ext cx="7565400" cy="5110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lists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methods: append,  remove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Sorting lists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Splitting strings into lists of words</a:t>
            </a:r>
          </a:p>
          <a:p>
            <a:pPr marL="685800" lvl="0" indent="-394462" rtl="0">
              <a:spcBef>
                <a:spcPts val="3500"/>
              </a:spcBef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split to parse strings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Not a </a:t>
            </a:r>
            <a:r>
              <a:rPr lang="en-US" sz="7600" b="0" i="0" u="none" strike="noStrike" cap="none" dirty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Collection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”?</a:t>
            </a:r>
            <a:endParaRPr lang="en-US" sz="7600" b="0" i="0" u="none" strike="noStrike" cap="none" dirty="0">
              <a:solidFill>
                <a:srgbClr val="FFD9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Shape 183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1900" cy="2654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Most of our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have one value in them - when we put a new value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old value is overwritten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2136725" y="5621338"/>
            <a:ext cx="12214275" cy="22574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1688763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List is a Kind of Collection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1900" cy="35258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collection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allows us to put many values in a single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collection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nice because we can carry all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many values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around in one convenient package.</a:t>
            </a: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277850" y="789709"/>
            <a:ext cx="2557874" cy="2096292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/>
        </p:nvSpPr>
        <p:spPr>
          <a:xfrm>
            <a:off x="2002250" y="6000750"/>
            <a:ext cx="12192000" cy="2214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'Joseph', 'Glenn', 'Sally' 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carryon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[ 'socks', 'shirt', 'perfume' 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Constants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idx="1"/>
          </p:nvPr>
        </p:nvSpPr>
        <p:spPr>
          <a:xfrm>
            <a:off x="698500" y="2857500"/>
            <a:ext cx="7331075" cy="48434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constants are surrounded by square brackets and the elements in the list are separated by commas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element can be any Python object - even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another list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can be empty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8774113" y="2532050"/>
            <a:ext cx="7162387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24, 76]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['red', 'yellow', 'blue']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['red', 'yellow', 'blue']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['red', 24, 98.6]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['red', 24, 98.6]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[ 1,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[5, 6]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7]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[1, [5, 6], 7]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Already Use Lists!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1895475" y="2840601"/>
            <a:ext cx="8488800" cy="363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and Definite Loops - Best Pals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1279124" y="3423163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10658475" y="4051100"/>
            <a:ext cx="4943475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206" name="Shape 206"/>
          <p:cNvCxnSpPr/>
          <p:nvPr/>
        </p:nvCxnSpPr>
        <p:spPr>
          <a:xfrm flipH="1">
            <a:off x="8443912" y="4353475"/>
            <a:ext cx="1986512" cy="31853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7" name="Shape 207"/>
          <p:cNvCxnSpPr/>
          <p:nvPr/>
        </p:nvCxnSpPr>
        <p:spPr>
          <a:xfrm flipH="1" flipV="1">
            <a:off x="8464060" y="4672014"/>
            <a:ext cx="1961138" cy="839786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08" name="Shape 208"/>
          <p:cNvCxnSpPr/>
          <p:nvPr/>
        </p:nvCxnSpPr>
        <p:spPr>
          <a:xfrm rot="10800000">
            <a:off x="3904399" y="5160163"/>
            <a:ext cx="6596999" cy="7988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04"/>
          <p:cNvSpPr txBox="1"/>
          <p:nvPr/>
        </p:nvSpPr>
        <p:spPr>
          <a:xfrm>
            <a:off x="1279124" y="5997591"/>
            <a:ext cx="72804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>
              <a:buClr>
                <a:srgbClr val="FFFF00"/>
              </a:buClr>
              <a:buSzPct val="25000"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Inside Lists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1900" cy="3086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Just like strings, we can get at any single element in a list using an index specified in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square brackets</a:t>
            </a:r>
          </a:p>
        </p:txBody>
      </p:sp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775" y="992909"/>
            <a:ext cx="273685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 txBox="1"/>
          <p:nvPr/>
        </p:nvSpPr>
        <p:spPr>
          <a:xfrm>
            <a:off x="17272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11557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Joseph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7429500" y="5065701"/>
            <a:ext cx="8156400" cy="2339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 'Joseph', 'Glenn', 'Sally' 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36068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30353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Glenn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5486400" y="6375401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4914900" y="5651501"/>
            <a:ext cx="1879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Sally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1155700" y="789709"/>
            <a:ext cx="13449300" cy="17502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are Mutable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7331075" cy="5156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 are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immutable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we cannot change the contents of a string - we must make a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 string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make any change</a:t>
            </a:r>
          </a:p>
          <a:p>
            <a:pPr marL="457200" lvl="0" indent="-444500">
              <a:spcAft>
                <a:spcPts val="1000"/>
              </a:spcAft>
              <a:buSzPct val="100000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Lists are 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mutable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we can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change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 element of a list using the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index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9334300" y="2247900"/>
            <a:ext cx="6464399" cy="59694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'Banana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'b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'</a:t>
            </a:r>
            <a:r>
              <a:rPr lang="en-US" sz="24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does not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support item 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banana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26, 41, 63]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28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lotto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[2, 14,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28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41, 63]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393</TotalTime>
  <Words>2182</Words>
  <Application>Microsoft Office PowerPoint</Application>
  <PresentationFormat>Произвольный</PresentationFormat>
  <Paragraphs>326</Paragraphs>
  <Slides>28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The lecture 9 Python Lists</vt:lpstr>
      <vt:lpstr>Programming</vt:lpstr>
      <vt:lpstr>What is Not a “Collection”?</vt:lpstr>
      <vt:lpstr>A List is a Kind of Collection</vt:lpstr>
      <vt:lpstr>List Constants</vt:lpstr>
      <vt:lpstr>We Already Use Lists!</vt:lpstr>
      <vt:lpstr>Lists and Definite Loops - Best Pals</vt:lpstr>
      <vt:lpstr>Looking Inside Lists</vt:lpstr>
      <vt:lpstr>Lists are Mutable</vt:lpstr>
      <vt:lpstr>How Long is a List?</vt:lpstr>
      <vt:lpstr>Using the range Function</vt:lpstr>
      <vt:lpstr>A Tale of Two Loops...</vt:lpstr>
      <vt:lpstr>Concatenating Lists Using +</vt:lpstr>
      <vt:lpstr>Lists Can Be Sliced Using :</vt:lpstr>
      <vt:lpstr>List Methods</vt:lpstr>
      <vt:lpstr>Building a List from Scratch</vt:lpstr>
      <vt:lpstr>Is Something in a List?</vt:lpstr>
      <vt:lpstr>Lists are in Order</vt:lpstr>
      <vt:lpstr>Built-in Functions and Lists</vt:lpstr>
      <vt:lpstr>Презентация PowerPoint</vt:lpstr>
      <vt:lpstr>Best Friends: Strings and Lists</vt:lpstr>
      <vt:lpstr>Презентация PowerPoint</vt:lpstr>
      <vt:lpstr>Презентация PowerPoint</vt:lpstr>
      <vt:lpstr>The Double Split Pattern</vt:lpstr>
      <vt:lpstr>The Double Split Pattern</vt:lpstr>
      <vt:lpstr>The Double Split Pattern</vt:lpstr>
      <vt:lpstr>The Double Split Pattern</vt:lpstr>
      <vt:lpstr>List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Lists</dc:title>
  <dc:creator>Владислав Карюкин</dc:creator>
  <cp:lastModifiedBy>Владислав Карюкин</cp:lastModifiedBy>
  <cp:revision>56</cp:revision>
  <dcterms:modified xsi:type="dcterms:W3CDTF">2021-08-25T08:58:00Z</dcterms:modified>
</cp:coreProperties>
</file>